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4"/>
  </p:notesMasterIdLst>
  <p:sldIdLst>
    <p:sldId id="256" r:id="rId2"/>
    <p:sldId id="257" r:id="rId3"/>
    <p:sldId id="258" r:id="rId4"/>
    <p:sldId id="259" r:id="rId5"/>
    <p:sldId id="260" r:id="rId6"/>
    <p:sldId id="267" r:id="rId7"/>
    <p:sldId id="261" r:id="rId8"/>
    <p:sldId id="262" r:id="rId9"/>
    <p:sldId id="263" r:id="rId10"/>
    <p:sldId id="264" r:id="rId11"/>
    <p:sldId id="265" r:id="rId12"/>
    <p:sldId id="26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0233" autoAdjust="0"/>
  </p:normalViewPr>
  <p:slideViewPr>
    <p:cSldViewPr>
      <p:cViewPr varScale="1">
        <p:scale>
          <a:sx n="65" d="100"/>
          <a:sy n="65" d="100"/>
        </p:scale>
        <p:origin x="-666"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CDC236-21F8-41BF-906F-90894A00718D}" type="datetimeFigureOut">
              <a:rPr lang="en-US" smtClean="0"/>
              <a:t>10-Jun-19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4C311E-F30B-421B-9581-C1F9F8C5C7AA}"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Project management institute certification entails a wide range of topics. These include project portfolio management to equip trainees with skills to handle various activities simultaneously. There is also business analysis simply to identify the essence of any project to the investors. Risk management is also a critical topic to ensure the project runs smoothly. Finally, there is scheduling which is all about allocating tasks and creating efficient flow of tasks and activities to avoid clashes or neglecting others. </a:t>
            </a:r>
          </a:p>
          <a:p>
            <a:endParaRPr lang="en-US" dirty="0"/>
          </a:p>
        </p:txBody>
      </p:sp>
      <p:sp>
        <p:nvSpPr>
          <p:cNvPr id="4" name="Slide Number Placeholder 3"/>
          <p:cNvSpPr>
            <a:spLocks noGrp="1"/>
          </p:cNvSpPr>
          <p:nvPr>
            <p:ph type="sldNum" sz="quarter" idx="10"/>
          </p:nvPr>
        </p:nvSpPr>
        <p:spPr/>
        <p:txBody>
          <a:bodyPr/>
          <a:lstStyle/>
          <a:p>
            <a:fld id="{BC4C311E-F30B-421B-9581-C1F9F8C5C7AA}"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role of a project manager entails numerous responsibilities. One needs to possess project planning skills to capturing project specifics in written format from beginning to the end. This is basically seeing the end from the beginning (</a:t>
            </a:r>
            <a:r>
              <a:rPr lang="en-US" sz="1200" kern="1200" dirty="0" err="1" smtClean="0">
                <a:solidFill>
                  <a:schemeClr val="tx1"/>
                </a:solidFill>
                <a:latin typeface="+mn-lt"/>
                <a:ea typeface="+mn-ea"/>
                <a:cs typeface="+mn-cs"/>
              </a:rPr>
              <a:t>Xu</a:t>
            </a:r>
            <a:r>
              <a:rPr lang="en-US" sz="1200" kern="1200" dirty="0" smtClean="0">
                <a:solidFill>
                  <a:schemeClr val="tx1"/>
                </a:solidFill>
                <a:latin typeface="+mn-lt"/>
                <a:ea typeface="+mn-ea"/>
                <a:cs typeface="+mn-cs"/>
              </a:rPr>
              <a:t> et al, 2014). There is need for team creation. Project managers must have the skills to assemble and lead their teams. They must also identify and recruit the best suited employees before and providing guidance. Time management is of the essence to ensure effective task allocation basing on specific time frames and deadlines. Budgeting skills will also be critical in attaching resources to particular tasks in order of complexity and urgency. </a:t>
            </a:r>
          </a:p>
          <a:p>
            <a:endParaRPr lang="en-US" dirty="0"/>
          </a:p>
        </p:txBody>
      </p:sp>
      <p:sp>
        <p:nvSpPr>
          <p:cNvPr id="4" name="Slide Number Placeholder 3"/>
          <p:cNvSpPr>
            <a:spLocks noGrp="1"/>
          </p:cNvSpPr>
          <p:nvPr>
            <p:ph type="sldNum" sz="quarter" idx="10"/>
          </p:nvPr>
        </p:nvSpPr>
        <p:spPr/>
        <p:txBody>
          <a:bodyPr/>
          <a:lstStyle/>
          <a:p>
            <a:fld id="{BC4C311E-F30B-421B-9581-C1F9F8C5C7AA}"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Project managers must be excellent risk managers capable of forecasting possible hitches and making contingency plans to resolve such emergencies. They need to be strict with the aspiration through progress evaluation and supervision as the project implementation process gets underway. There is also need for reporting and documentation which is all about narrating the project progress in written details for the benefit of all stakeholders. </a:t>
            </a:r>
          </a:p>
          <a:p>
            <a:endParaRPr lang="en-US" dirty="0"/>
          </a:p>
        </p:txBody>
      </p:sp>
      <p:sp>
        <p:nvSpPr>
          <p:cNvPr id="4" name="Slide Number Placeholder 3"/>
          <p:cNvSpPr>
            <a:spLocks noGrp="1"/>
          </p:cNvSpPr>
          <p:nvPr>
            <p:ph type="sldNum" sz="quarter" idx="10"/>
          </p:nvPr>
        </p:nvSpPr>
        <p:spPr/>
        <p:txBody>
          <a:bodyPr/>
          <a:lstStyle/>
          <a:p>
            <a:fld id="{BC4C311E-F30B-421B-9581-C1F9F8C5C7AA}"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Quality control and satisfaction are critical roles of project managers in order to gauge the results and monitor progress and possible deviations from the set targets. Interpersonal skills will also come in handy to assist project managers in reaching out to external stakeholders (</a:t>
            </a:r>
            <a:r>
              <a:rPr lang="en-US" sz="1200" kern="1200" dirty="0" err="1" smtClean="0">
                <a:solidFill>
                  <a:schemeClr val="tx1"/>
                </a:solidFill>
                <a:latin typeface="+mn-lt"/>
                <a:ea typeface="+mn-ea"/>
                <a:cs typeface="+mn-cs"/>
              </a:rPr>
              <a:t>Mainga</a:t>
            </a:r>
            <a:r>
              <a:rPr lang="en-US" sz="1200" kern="1200" dirty="0" smtClean="0">
                <a:solidFill>
                  <a:schemeClr val="tx1"/>
                </a:solidFill>
                <a:latin typeface="+mn-lt"/>
                <a:ea typeface="+mn-ea"/>
                <a:cs typeface="+mn-cs"/>
              </a:rPr>
              <a:t>, 2017). In case of market fluctuation, project managers must institute changes promptly to avert possible negative impacts. Finally, they must be in the capacity to negotiate contracts with external and internal stakeholders. </a:t>
            </a:r>
          </a:p>
          <a:p>
            <a:endParaRPr lang="en-US" dirty="0"/>
          </a:p>
        </p:txBody>
      </p:sp>
      <p:sp>
        <p:nvSpPr>
          <p:cNvPr id="4" name="Slide Number Placeholder 3"/>
          <p:cNvSpPr>
            <a:spLocks noGrp="1"/>
          </p:cNvSpPr>
          <p:nvPr>
            <p:ph type="sldNum" sz="quarter" idx="10"/>
          </p:nvPr>
        </p:nvSpPr>
        <p:spPr/>
        <p:txBody>
          <a:bodyPr/>
          <a:lstStyle/>
          <a:p>
            <a:fld id="{BC4C311E-F30B-421B-9581-C1F9F8C5C7AA}"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Project managers need to posses various qualification. These include the mandatory bachelor’s degree from college or university. Afterward, they can pursue master’s degree in project management to narrow their focus. Project management certifications are also necessary and will be an added advantage to the potential candidates. Apart from academic qualifications, the prospective employee needs to display leadership skills since they will be in charge of a large team. They must also possess interpersonal and communication skills which will come in handy while reaching out. Finally, budgeting and task allocation qualities will be necessary to ensure efficient flow of tasks and activities. </a:t>
            </a:r>
          </a:p>
          <a:p>
            <a:endParaRPr lang="en-US" dirty="0"/>
          </a:p>
        </p:txBody>
      </p:sp>
      <p:sp>
        <p:nvSpPr>
          <p:cNvPr id="4" name="Slide Number Placeholder 3"/>
          <p:cNvSpPr>
            <a:spLocks noGrp="1"/>
          </p:cNvSpPr>
          <p:nvPr>
            <p:ph type="sldNum" sz="quarter" idx="10"/>
          </p:nvPr>
        </p:nvSpPr>
        <p:spPr/>
        <p:txBody>
          <a:bodyPr/>
          <a:lstStyle/>
          <a:p>
            <a:fld id="{BC4C311E-F30B-421B-9581-C1F9F8C5C7AA}"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There are several ways through which project managers can handle risks. The first is through avoidance where the managers simply redesign the project to keep the risk outside the project. There is a possibility of risk transfer where the project manager shifts risk to a third party such as insurance companies. Mitigation is also an option and it basically involves minimizing chances of risk occurring for example through safety training. Finally, there is acceptance which is all about absorbing the risk and opting to deal with the risk when it occurs. </a:t>
            </a:r>
          </a:p>
          <a:p>
            <a:endParaRPr lang="en-US" dirty="0"/>
          </a:p>
        </p:txBody>
      </p:sp>
      <p:sp>
        <p:nvSpPr>
          <p:cNvPr id="4" name="Slide Number Placeholder 3"/>
          <p:cNvSpPr>
            <a:spLocks noGrp="1"/>
          </p:cNvSpPr>
          <p:nvPr>
            <p:ph type="sldNum" sz="quarter" idx="10"/>
          </p:nvPr>
        </p:nvSpPr>
        <p:spPr/>
        <p:txBody>
          <a:bodyPr/>
          <a:lstStyle/>
          <a:p>
            <a:fld id="{BC4C311E-F30B-421B-9581-C1F9F8C5C7AA}"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With efficient risk management comes numerous opportunities to the project managers. These include reduction of chances of project failing to meet targets. There is also identification of cost effective means of risk management relative to the project designing and location (</a:t>
            </a:r>
            <a:r>
              <a:rPr lang="en-US" sz="1200" kern="1200" dirty="0" err="1" smtClean="0">
                <a:solidFill>
                  <a:schemeClr val="tx1"/>
                </a:solidFill>
                <a:latin typeface="+mn-lt"/>
                <a:ea typeface="+mn-ea"/>
                <a:cs typeface="+mn-cs"/>
              </a:rPr>
              <a:t>Artto</a:t>
            </a:r>
            <a:r>
              <a:rPr lang="en-US" sz="1200" kern="1200" dirty="0" smtClean="0">
                <a:solidFill>
                  <a:schemeClr val="tx1"/>
                </a:solidFill>
                <a:latin typeface="+mn-lt"/>
                <a:ea typeface="+mn-ea"/>
                <a:cs typeface="+mn-cs"/>
              </a:rPr>
              <a:t> et al, 2017). Project managers will also enjoy the chance to balance and preserve the interests of all stakeholders. Risk management ensures that contingency fund receives slightly less resources. This way, there is efficient resources allocation to all tasks and activities in the project. </a:t>
            </a:r>
          </a:p>
          <a:p>
            <a:endParaRPr lang="en-US" dirty="0"/>
          </a:p>
        </p:txBody>
      </p:sp>
      <p:sp>
        <p:nvSpPr>
          <p:cNvPr id="4" name="Slide Number Placeholder 3"/>
          <p:cNvSpPr>
            <a:spLocks noGrp="1"/>
          </p:cNvSpPr>
          <p:nvPr>
            <p:ph type="sldNum" sz="quarter" idx="10"/>
          </p:nvPr>
        </p:nvSpPr>
        <p:spPr/>
        <p:txBody>
          <a:bodyPr/>
          <a:lstStyle/>
          <a:p>
            <a:fld id="{BC4C311E-F30B-421B-9581-C1F9F8C5C7AA}"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With efficient risk management, the project manager is able to transferring risks to allow for full concentration on project while leaving worries to insurers. In some cases, risk analysis enables careful selection before settling upon the best suited solution. In the midst of all these, the project manager acquires experience on how to handle various types of risks in the future. Finally, risk management allows project managers to identify contingency plans early enough to avoid knee jerk reactions when risks occur later on. </a:t>
            </a:r>
          </a:p>
          <a:p>
            <a:endParaRPr lang="en-US" dirty="0"/>
          </a:p>
        </p:txBody>
      </p:sp>
      <p:sp>
        <p:nvSpPr>
          <p:cNvPr id="4" name="Slide Number Placeholder 3"/>
          <p:cNvSpPr>
            <a:spLocks noGrp="1"/>
          </p:cNvSpPr>
          <p:nvPr>
            <p:ph type="sldNum" sz="quarter" idx="10"/>
          </p:nvPr>
        </p:nvSpPr>
        <p:spPr/>
        <p:txBody>
          <a:bodyPr/>
          <a:lstStyle/>
          <a:p>
            <a:fld id="{BC4C311E-F30B-421B-9581-C1F9F8C5C7AA}"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During project closure, project managers have a series of tasks they need to fulfill before winding up the project. These include conducting overview of the entire project from the beginning to end. This will facilitate better understanding of what went right or wrong in the entire course of the project. Project managers must also finalize paperwork required for all activities. It is also critical to release employees and resources relied upon during the project. For future reference, the archiving of documents will be critical both in soft and hard copies. Finally, the team could organize a farewell event before parting ways. </a:t>
            </a:r>
          </a:p>
          <a:p>
            <a:endParaRPr lang="en-US" dirty="0"/>
          </a:p>
        </p:txBody>
      </p:sp>
      <p:sp>
        <p:nvSpPr>
          <p:cNvPr id="4" name="Slide Number Placeholder 3"/>
          <p:cNvSpPr>
            <a:spLocks noGrp="1"/>
          </p:cNvSpPr>
          <p:nvPr>
            <p:ph type="sldNum" sz="quarter" idx="10"/>
          </p:nvPr>
        </p:nvSpPr>
        <p:spPr/>
        <p:txBody>
          <a:bodyPr/>
          <a:lstStyle/>
          <a:p>
            <a:fld id="{BC4C311E-F30B-421B-9581-C1F9F8C5C7AA}" type="slidenum">
              <a:rPr lang="en-US" smtClean="0"/>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During project closure, it is also important to identify exemplary employees who the project manager might recall in future. In this regard, maintain record and contacts will be a wise move to facilitate easier contacting in the future. Project managers also need to act professionally in the final dealings with every stakeholder because their paths might still cross in the future. Finally, the project manager must note down the lessons learnt in the entire course of the project for career progress purposes. </a:t>
            </a:r>
          </a:p>
          <a:p>
            <a:endParaRPr lang="en-US" dirty="0"/>
          </a:p>
        </p:txBody>
      </p:sp>
      <p:sp>
        <p:nvSpPr>
          <p:cNvPr id="4" name="Slide Number Placeholder 3"/>
          <p:cNvSpPr>
            <a:spLocks noGrp="1"/>
          </p:cNvSpPr>
          <p:nvPr>
            <p:ph type="sldNum" sz="quarter" idx="10"/>
          </p:nvPr>
        </p:nvSpPr>
        <p:spPr/>
        <p:txBody>
          <a:bodyPr/>
          <a:lstStyle/>
          <a:p>
            <a:fld id="{BC4C311E-F30B-421B-9581-C1F9F8C5C7AA}" type="slidenum">
              <a:rPr lang="en-US" smtClean="0"/>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FA0B7D78-0F7C-40A6-828E-51F453E83242}" type="datetimeFigureOut">
              <a:rPr lang="en-US" smtClean="0"/>
              <a:t>10-Jun-19</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CF23EE4-5F70-401E-83F2-86F4F5D3FA72}"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A0B7D78-0F7C-40A6-828E-51F453E83242}" type="datetimeFigureOut">
              <a:rPr lang="en-US" smtClean="0"/>
              <a:t>10-Jun-19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8CF23EE4-5F70-401E-83F2-86F4F5D3FA72}"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FA0B7D78-0F7C-40A6-828E-51F453E83242}" type="datetimeFigureOut">
              <a:rPr lang="en-US" smtClean="0"/>
              <a:t>10-Jun-19</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CF23EE4-5F70-401E-83F2-86F4F5D3FA72}"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FA0B7D78-0F7C-40A6-828E-51F453E83242}" type="datetimeFigureOut">
              <a:rPr lang="en-US" smtClean="0"/>
              <a:t>10-Jun-19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F23EE4-5F70-401E-83F2-86F4F5D3FA72}"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A0B7D78-0F7C-40A6-828E-51F453E83242}" type="datetimeFigureOut">
              <a:rPr lang="en-US" smtClean="0"/>
              <a:t>10-Jun-19</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8CF23EE4-5F70-401E-83F2-86F4F5D3FA72}"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A0B7D78-0F7C-40A6-828E-51F453E83242}" type="datetimeFigureOut">
              <a:rPr lang="en-US" smtClean="0"/>
              <a:t>10-Jun-19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8CF23EE4-5F70-401E-83F2-86F4F5D3FA7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FA0B7D78-0F7C-40A6-828E-51F453E83242}" type="datetimeFigureOut">
              <a:rPr lang="en-US" smtClean="0"/>
              <a:t>10-Jun-19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8CF23EE4-5F70-401E-83F2-86F4F5D3FA7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8CF23EE4-5F70-401E-83F2-86F4F5D3FA72}"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FA0B7D78-0F7C-40A6-828E-51F453E83242}" type="datetimeFigureOut">
              <a:rPr lang="en-US" smtClean="0"/>
              <a:t>10-Jun-19</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8CF23EE4-5F70-401E-83F2-86F4F5D3FA72}"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FA0B7D78-0F7C-40A6-828E-51F453E83242}" type="datetimeFigureOut">
              <a:rPr lang="en-US" smtClean="0"/>
              <a:t>10-Jun-19</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A0B7D78-0F7C-40A6-828E-51F453E83242}" type="datetimeFigureOut">
              <a:rPr lang="en-US" smtClean="0"/>
              <a:t>10-Jun-19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23EE4-5F70-401E-83F2-86F4F5D3FA7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8CF23EE4-5F70-401E-83F2-86F4F5D3FA72}"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A0B7D78-0F7C-40A6-828E-51F453E83242}" type="datetimeFigureOut">
              <a:rPr lang="en-US" smtClean="0"/>
              <a:t>10-Jun-19</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FA0B7D78-0F7C-40A6-828E-51F453E83242}" type="datetimeFigureOut">
              <a:rPr lang="en-US" smtClean="0"/>
              <a:t>10-Jun-19</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8CF23EE4-5F70-401E-83F2-86F4F5D3FA72}"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p>
        </p:txBody>
      </p:sp>
      <p:sp>
        <p:nvSpPr>
          <p:cNvPr id="2" name="Title 1"/>
          <p:cNvSpPr>
            <a:spLocks noGrp="1"/>
          </p:cNvSpPr>
          <p:nvPr>
            <p:ph type="ctrTitle"/>
          </p:nvPr>
        </p:nvSpPr>
        <p:spPr/>
        <p:txBody>
          <a:bodyPr/>
          <a:lstStyle/>
          <a:p>
            <a:r>
              <a:rPr lang="en-US" dirty="0" smtClean="0"/>
              <a:t>Project management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Project management institute certification exam topics </a:t>
            </a:r>
            <a:endParaRPr lang="en-US" dirty="0"/>
          </a:p>
        </p:txBody>
      </p:sp>
      <p:sp>
        <p:nvSpPr>
          <p:cNvPr id="3" name="Content Placeholder 2"/>
          <p:cNvSpPr>
            <a:spLocks noGrp="1"/>
          </p:cNvSpPr>
          <p:nvPr>
            <p:ph sz="quarter" idx="1"/>
          </p:nvPr>
        </p:nvSpPr>
        <p:spPr/>
        <p:txBody>
          <a:bodyPr/>
          <a:lstStyle/>
          <a:p>
            <a:r>
              <a:rPr lang="en-US" dirty="0" smtClean="0"/>
              <a:t>Portfolio management </a:t>
            </a:r>
          </a:p>
          <a:p>
            <a:r>
              <a:rPr lang="en-US" dirty="0" smtClean="0"/>
              <a:t>Business analysis </a:t>
            </a:r>
          </a:p>
          <a:p>
            <a:r>
              <a:rPr lang="en-US" dirty="0" smtClean="0"/>
              <a:t>Risk management </a:t>
            </a:r>
          </a:p>
          <a:p>
            <a:r>
              <a:rPr lang="en-US" dirty="0" smtClean="0"/>
              <a:t>Scheduling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Project manager roles and responsibilities </a:t>
            </a:r>
            <a:endParaRPr lang="en-US" dirty="0"/>
          </a:p>
        </p:txBody>
      </p:sp>
      <p:sp>
        <p:nvSpPr>
          <p:cNvPr id="3" name="Content Placeholder 2"/>
          <p:cNvSpPr>
            <a:spLocks noGrp="1"/>
          </p:cNvSpPr>
          <p:nvPr>
            <p:ph sz="quarter" idx="1"/>
          </p:nvPr>
        </p:nvSpPr>
        <p:spPr/>
        <p:txBody>
          <a:bodyPr>
            <a:normAutofit/>
          </a:bodyPr>
          <a:lstStyle/>
          <a:p>
            <a:r>
              <a:rPr lang="en-US" b="1" dirty="0" smtClean="0"/>
              <a:t>Project planning: </a:t>
            </a:r>
            <a:r>
              <a:rPr lang="en-US" dirty="0" smtClean="0"/>
              <a:t>capturing project specifics in written format from beginning to the end</a:t>
            </a:r>
          </a:p>
          <a:p>
            <a:r>
              <a:rPr lang="en-US" b="1" dirty="0" smtClean="0"/>
              <a:t>Team assembling and leading:</a:t>
            </a:r>
            <a:r>
              <a:rPr lang="en-US" dirty="0" smtClean="0"/>
              <a:t> recruiting the best suited employees and providing guidance </a:t>
            </a:r>
          </a:p>
          <a:p>
            <a:r>
              <a:rPr lang="en-US" b="1" dirty="0" smtClean="0"/>
              <a:t>Time management: </a:t>
            </a:r>
            <a:r>
              <a:rPr lang="en-US" dirty="0" smtClean="0"/>
              <a:t>task allocation basing on specific time frames</a:t>
            </a:r>
            <a:r>
              <a:rPr lang="en-US" b="1" dirty="0" smtClean="0"/>
              <a:t> </a:t>
            </a:r>
            <a:r>
              <a:rPr lang="en-US" dirty="0" smtClean="0"/>
              <a:t>and deadlines</a:t>
            </a:r>
          </a:p>
          <a:p>
            <a:r>
              <a:rPr lang="en-US" b="1" dirty="0" smtClean="0"/>
              <a:t>Budgeting: </a:t>
            </a:r>
            <a:r>
              <a:rPr lang="en-US" dirty="0" smtClean="0"/>
              <a:t>attaching resources to particular tasks in order of complexity and urgency</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Project manager roles and responsibilities contd.</a:t>
            </a:r>
            <a:endParaRPr lang="en-US" dirty="0"/>
          </a:p>
        </p:txBody>
      </p:sp>
      <p:sp>
        <p:nvSpPr>
          <p:cNvPr id="3" name="Content Placeholder 2"/>
          <p:cNvSpPr>
            <a:spLocks noGrp="1"/>
          </p:cNvSpPr>
          <p:nvPr>
            <p:ph sz="quarter" idx="1"/>
          </p:nvPr>
        </p:nvSpPr>
        <p:spPr/>
        <p:txBody>
          <a:bodyPr>
            <a:normAutofit/>
          </a:bodyPr>
          <a:lstStyle/>
          <a:p>
            <a:r>
              <a:rPr lang="en-US" b="1" dirty="0" smtClean="0"/>
              <a:t>Risk management:</a:t>
            </a:r>
            <a:r>
              <a:rPr lang="en-US" dirty="0" smtClean="0"/>
              <a:t> </a:t>
            </a:r>
            <a:r>
              <a:rPr lang="en-US" dirty="0"/>
              <a:t>forecasting possible hitches and making contingency plans to resolve such </a:t>
            </a:r>
          </a:p>
          <a:p>
            <a:r>
              <a:rPr lang="en-US" b="1" dirty="0" smtClean="0"/>
              <a:t>Progress evaluation: </a:t>
            </a:r>
            <a:r>
              <a:rPr lang="en-US" dirty="0"/>
              <a:t>evaluation and supervision as the project implementation process gets underway</a:t>
            </a:r>
          </a:p>
          <a:p>
            <a:r>
              <a:rPr lang="en-US" b="1" dirty="0"/>
              <a:t>Reporting and Documentation:</a:t>
            </a:r>
            <a:r>
              <a:rPr lang="en-US" dirty="0"/>
              <a:t> capturing the project progress in written details for the benefit of all stakeholders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Project manager roles and responsibilities contd.</a:t>
            </a:r>
            <a:endParaRPr lang="en-US" dirty="0"/>
          </a:p>
        </p:txBody>
      </p:sp>
      <p:sp>
        <p:nvSpPr>
          <p:cNvPr id="3" name="Content Placeholder 2"/>
          <p:cNvSpPr>
            <a:spLocks noGrp="1"/>
          </p:cNvSpPr>
          <p:nvPr>
            <p:ph sz="quarter" idx="1"/>
          </p:nvPr>
        </p:nvSpPr>
        <p:spPr/>
        <p:txBody>
          <a:bodyPr/>
          <a:lstStyle/>
          <a:p>
            <a:r>
              <a:rPr lang="en-US" b="1" dirty="0" smtClean="0"/>
              <a:t>Quality control and satisfaction:</a:t>
            </a:r>
            <a:r>
              <a:rPr lang="en-US" dirty="0" smtClean="0"/>
              <a:t> evaluation of the results to monitor progress and possible deviations from the set targets </a:t>
            </a:r>
          </a:p>
          <a:p>
            <a:r>
              <a:rPr lang="en-US" dirty="0" smtClean="0"/>
              <a:t>Liaison with external stakeholders </a:t>
            </a:r>
          </a:p>
          <a:p>
            <a:r>
              <a:rPr lang="en-US" dirty="0" smtClean="0"/>
              <a:t>Institute changes when market fluctuation occurs</a:t>
            </a:r>
          </a:p>
          <a:p>
            <a:r>
              <a:rPr lang="en-US" dirty="0" smtClean="0"/>
              <a:t>Negotiate contracts with external and internal stakeholders </a:t>
            </a:r>
            <a:endParaRPr lang="en-US" dirty="0" smtClean="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Project manager skills and qualification </a:t>
            </a:r>
            <a:endParaRPr lang="en-US" dirty="0"/>
          </a:p>
        </p:txBody>
      </p:sp>
      <p:sp>
        <p:nvSpPr>
          <p:cNvPr id="3" name="Content Placeholder 2"/>
          <p:cNvSpPr>
            <a:spLocks noGrp="1"/>
          </p:cNvSpPr>
          <p:nvPr>
            <p:ph sz="quarter" idx="1"/>
          </p:nvPr>
        </p:nvSpPr>
        <p:spPr/>
        <p:txBody>
          <a:bodyPr/>
          <a:lstStyle/>
          <a:p>
            <a:r>
              <a:rPr lang="en-US" dirty="0" smtClean="0"/>
              <a:t>Bachelor’s degree from college or university</a:t>
            </a:r>
          </a:p>
          <a:p>
            <a:r>
              <a:rPr lang="en-US" dirty="0" smtClean="0"/>
              <a:t>Master’s degree in project management</a:t>
            </a:r>
          </a:p>
          <a:p>
            <a:r>
              <a:rPr lang="en-US" dirty="0" smtClean="0"/>
              <a:t>Project management certifications will be an added advantage</a:t>
            </a:r>
          </a:p>
          <a:p>
            <a:r>
              <a:rPr lang="en-US" dirty="0" smtClean="0"/>
              <a:t>Leadership skills </a:t>
            </a:r>
          </a:p>
          <a:p>
            <a:r>
              <a:rPr lang="en-US" dirty="0" smtClean="0"/>
              <a:t>Interpersonal and communication skills</a:t>
            </a:r>
          </a:p>
          <a:p>
            <a:r>
              <a:rPr lang="en-US" dirty="0" smtClean="0"/>
              <a:t>Budgeting and task allocation qualities</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risk strategies </a:t>
            </a:r>
            <a:endParaRPr lang="en-US" dirty="0"/>
          </a:p>
        </p:txBody>
      </p:sp>
      <p:sp>
        <p:nvSpPr>
          <p:cNvPr id="3" name="Content Placeholder 2"/>
          <p:cNvSpPr>
            <a:spLocks noGrp="1"/>
          </p:cNvSpPr>
          <p:nvPr>
            <p:ph sz="quarter" idx="1"/>
          </p:nvPr>
        </p:nvSpPr>
        <p:spPr/>
        <p:txBody>
          <a:bodyPr/>
          <a:lstStyle/>
          <a:p>
            <a:r>
              <a:rPr lang="en-US" dirty="0" smtClean="0"/>
              <a:t>Avoid – redesign the project</a:t>
            </a:r>
          </a:p>
          <a:p>
            <a:r>
              <a:rPr lang="en-US" dirty="0" smtClean="0"/>
              <a:t>Transfer – shift risk to third party </a:t>
            </a:r>
            <a:r>
              <a:rPr lang="en-US" dirty="0" err="1" smtClean="0"/>
              <a:t>eg</a:t>
            </a:r>
            <a:r>
              <a:rPr lang="en-US" dirty="0" smtClean="0"/>
              <a:t>. Insurance </a:t>
            </a:r>
          </a:p>
          <a:p>
            <a:r>
              <a:rPr lang="en-US" dirty="0" smtClean="0"/>
              <a:t>Mitigate – minimize chances of risk occurring</a:t>
            </a:r>
          </a:p>
          <a:p>
            <a:r>
              <a:rPr lang="en-US" dirty="0" smtClean="0"/>
              <a:t>Accept – opting to deal with the risk when it occurs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Project risk strategies and opportunities to project managers </a:t>
            </a:r>
            <a:endParaRPr lang="en-US" dirty="0"/>
          </a:p>
        </p:txBody>
      </p:sp>
      <p:sp>
        <p:nvSpPr>
          <p:cNvPr id="3" name="Content Placeholder 2"/>
          <p:cNvSpPr>
            <a:spLocks noGrp="1"/>
          </p:cNvSpPr>
          <p:nvPr>
            <p:ph sz="quarter" idx="1"/>
          </p:nvPr>
        </p:nvSpPr>
        <p:spPr/>
        <p:txBody>
          <a:bodyPr/>
          <a:lstStyle/>
          <a:p>
            <a:r>
              <a:rPr lang="en-US" dirty="0" smtClean="0"/>
              <a:t>Reduce chances of project failing to meet targets </a:t>
            </a:r>
          </a:p>
          <a:p>
            <a:r>
              <a:rPr lang="en-US" dirty="0" smtClean="0"/>
              <a:t>Identify cost effective means of risk management</a:t>
            </a:r>
          </a:p>
          <a:p>
            <a:r>
              <a:rPr lang="en-US" dirty="0" smtClean="0"/>
              <a:t>Guaranteed means to preserve the interests of all stakeholders</a:t>
            </a:r>
          </a:p>
          <a:p>
            <a:r>
              <a:rPr lang="en-US" dirty="0" smtClean="0"/>
              <a:t>Efficient resources allocation to all tasks and activities</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Project risk strategies and opportunities to project managers contd.</a:t>
            </a:r>
            <a:endParaRPr lang="en-US" dirty="0"/>
          </a:p>
        </p:txBody>
      </p:sp>
      <p:sp>
        <p:nvSpPr>
          <p:cNvPr id="3" name="Content Placeholder 2"/>
          <p:cNvSpPr>
            <a:spLocks noGrp="1"/>
          </p:cNvSpPr>
          <p:nvPr>
            <p:ph sz="quarter" idx="1"/>
          </p:nvPr>
        </p:nvSpPr>
        <p:spPr/>
        <p:txBody>
          <a:bodyPr/>
          <a:lstStyle/>
          <a:p>
            <a:r>
              <a:rPr lang="en-US" dirty="0" smtClean="0"/>
              <a:t>Transferring risks allows full concentration on project leaving worries to insurers</a:t>
            </a:r>
          </a:p>
          <a:p>
            <a:r>
              <a:rPr lang="en-US" dirty="0" smtClean="0"/>
              <a:t>Risk analysis enable careful selection of the best suited solution </a:t>
            </a:r>
          </a:p>
          <a:p>
            <a:r>
              <a:rPr lang="en-US" dirty="0" smtClean="0"/>
              <a:t>Acquire experience on how to handle various types of risks in the future</a:t>
            </a:r>
          </a:p>
          <a:p>
            <a:r>
              <a:rPr lang="en-US" dirty="0" smtClean="0"/>
              <a:t>Identifying contingency plans early enough to avoid knee jerk reactions</a:t>
            </a:r>
          </a:p>
          <a:p>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Project closure: manager’s roles</a:t>
            </a:r>
            <a:endParaRPr lang="en-US" dirty="0"/>
          </a:p>
        </p:txBody>
      </p:sp>
      <p:sp>
        <p:nvSpPr>
          <p:cNvPr id="3" name="Content Placeholder 2"/>
          <p:cNvSpPr>
            <a:spLocks noGrp="1"/>
          </p:cNvSpPr>
          <p:nvPr>
            <p:ph sz="quarter" idx="1"/>
          </p:nvPr>
        </p:nvSpPr>
        <p:spPr/>
        <p:txBody>
          <a:bodyPr/>
          <a:lstStyle/>
          <a:p>
            <a:r>
              <a:rPr lang="en-US" dirty="0" smtClean="0"/>
              <a:t>Conducting overview of the entire project  from the beginning to end</a:t>
            </a:r>
          </a:p>
          <a:p>
            <a:r>
              <a:rPr lang="en-US" dirty="0" smtClean="0"/>
              <a:t>Finalizing paperwork required for all activities</a:t>
            </a:r>
          </a:p>
          <a:p>
            <a:r>
              <a:rPr lang="en-US" dirty="0" smtClean="0"/>
              <a:t>Release employees and resources relied upon during the project</a:t>
            </a:r>
          </a:p>
          <a:p>
            <a:r>
              <a:rPr lang="en-US" dirty="0" smtClean="0"/>
              <a:t>Archive documents </a:t>
            </a:r>
          </a:p>
          <a:p>
            <a:r>
              <a:rPr lang="en-US" dirty="0" smtClean="0"/>
              <a:t>Farewell to the team members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closure: points to note</a:t>
            </a:r>
            <a:endParaRPr lang="en-US" dirty="0"/>
          </a:p>
        </p:txBody>
      </p:sp>
      <p:sp>
        <p:nvSpPr>
          <p:cNvPr id="3" name="Content Placeholder 2"/>
          <p:cNvSpPr>
            <a:spLocks noGrp="1"/>
          </p:cNvSpPr>
          <p:nvPr>
            <p:ph sz="quarter" idx="1"/>
          </p:nvPr>
        </p:nvSpPr>
        <p:spPr/>
        <p:txBody>
          <a:bodyPr/>
          <a:lstStyle/>
          <a:p>
            <a:r>
              <a:rPr lang="en-US" dirty="0" smtClean="0"/>
              <a:t>Identify exemplary employees </a:t>
            </a:r>
          </a:p>
          <a:p>
            <a:r>
              <a:rPr lang="en-US" dirty="0" smtClean="0"/>
              <a:t>Maintain record and contacts for easier contacting in the future</a:t>
            </a:r>
          </a:p>
          <a:p>
            <a:r>
              <a:rPr lang="en-US" dirty="0" smtClean="0"/>
              <a:t>Act professionally in the final dealings with every stakeholder</a:t>
            </a:r>
          </a:p>
          <a:p>
            <a:r>
              <a:rPr lang="en-US" dirty="0" smtClean="0"/>
              <a:t>Note down the lessons learnt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lnSpcReduction="20000"/>
          </a:bodyPr>
          <a:lstStyle/>
          <a:p>
            <a:r>
              <a:rPr lang="en-US" dirty="0" err="1"/>
              <a:t>Xu</a:t>
            </a:r>
            <a:r>
              <a:rPr lang="en-US" dirty="0"/>
              <a:t>, Z., Ming, X. G., Song, W., He, L., &amp; Li, M. (2014). Collaborative project management: A systemic approach to heavy equipment manufacturing project management.</a:t>
            </a:r>
            <a:r>
              <a:rPr lang="en-US" i="1" dirty="0"/>
              <a:t> Systemic Practice and Action Research, 27</a:t>
            </a:r>
            <a:r>
              <a:rPr lang="en-US" dirty="0"/>
              <a:t>(2), 141-164. </a:t>
            </a:r>
          </a:p>
          <a:p>
            <a:r>
              <a:rPr lang="en-US" dirty="0" err="1"/>
              <a:t>Mainga</a:t>
            </a:r>
            <a:r>
              <a:rPr lang="en-US" dirty="0"/>
              <a:t>, W. (2017). Examining project learning, project management competencies, and project efficiency in project-based firms (PBFs).</a:t>
            </a:r>
            <a:r>
              <a:rPr lang="en-US" i="1" dirty="0"/>
              <a:t> International Journal of Managing Projects in Business, 10</a:t>
            </a:r>
            <a:r>
              <a:rPr lang="en-US" dirty="0"/>
              <a:t>(3), 454-504. </a:t>
            </a:r>
          </a:p>
          <a:p>
            <a:r>
              <a:rPr lang="en-US" dirty="0" err="1"/>
              <a:t>Artto</a:t>
            </a:r>
            <a:r>
              <a:rPr lang="en-US" dirty="0"/>
              <a:t>, K. A., </a:t>
            </a:r>
            <a:r>
              <a:rPr lang="en-US" dirty="0" err="1"/>
              <a:t>Gemünden</a:t>
            </a:r>
            <a:r>
              <a:rPr lang="en-US" dirty="0"/>
              <a:t>, H. G., Walker, D., &amp; </a:t>
            </a:r>
            <a:r>
              <a:rPr lang="en-US" dirty="0" err="1"/>
              <a:t>Peippo-Lavikka</a:t>
            </a:r>
            <a:r>
              <a:rPr lang="en-US" dirty="0"/>
              <a:t>, P. (2017). Is there only one way of project management theorizing, or are there multiple sector-specific project management domains?</a:t>
            </a:r>
            <a:r>
              <a:rPr lang="en-US" i="1" dirty="0"/>
              <a:t> International Journal of Managing Projects in Business, 10</a:t>
            </a:r>
            <a:r>
              <a:rPr lang="en-US" dirty="0"/>
              <a:t>(1), 203-240. </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134</TotalTime>
  <Words>1500</Words>
  <Application>Microsoft Office PowerPoint</Application>
  <PresentationFormat>On-screen Show (4:3)</PresentationFormat>
  <Paragraphs>100</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Civic</vt:lpstr>
      <vt:lpstr>Project management </vt:lpstr>
      <vt:lpstr>Project management institute certification exam topics </vt:lpstr>
      <vt:lpstr>Project manager roles and responsibilities </vt:lpstr>
      <vt:lpstr>Project manager roles and responsibilities contd.</vt:lpstr>
      <vt:lpstr>Project manager roles and responsibilities contd.</vt:lpstr>
      <vt:lpstr>Project manager skills and qualification </vt:lpstr>
      <vt:lpstr>Project risk strategies </vt:lpstr>
      <vt:lpstr>Project risk strategies and opportunities to project managers </vt:lpstr>
      <vt:lpstr>Project risk strategies and opportunities to project managers contd.</vt:lpstr>
      <vt:lpstr>Project closure: manager’s roles</vt:lpstr>
      <vt:lpstr>Project closure: points to note</vt:lpstr>
      <vt:lpstr>Slide 12</vt:lpstr>
    </vt:vector>
  </TitlesOfParts>
  <Company>Deftones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18</cp:revision>
  <dcterms:created xsi:type="dcterms:W3CDTF">2019-06-10T10:21:23Z</dcterms:created>
  <dcterms:modified xsi:type="dcterms:W3CDTF">2019-06-10T12:36:11Z</dcterms:modified>
</cp:coreProperties>
</file>